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c89e4bb9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c89e4bb9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c89e4bb9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c89e4bb9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c89e4bb9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c89e4bb9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c89e4bb9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c89e4bb9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c89e4bb9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c89e4bb9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c89e4bb9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c89e4bb9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c89e4bb9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c89e4bb9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c89e4bb9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c89e4bb9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c89e4bb9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c89e4bb9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c89e4bb9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c89e4bb9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c89e4bb9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c89e4bb9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c89e4bb9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c89e4bb9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c89e4bb9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c89e4bb9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c89e4bb91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c89e4bb91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c89e4bb9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c89e4bb9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c89e4bb91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c89e4bb91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c89e4bb9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c89e4bb9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c89e4bb9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c89e4bb9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c89e4bb91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c89e4bb91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c89e4bb91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c89e4bb91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c89e4bb91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c89e4bb9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c89e4bb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c89e4bb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c89e4bb91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c89e4bb91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c89e4bb91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c89e4bb91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c89e4bb91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c89e4bb91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c89e4bb91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c89e4bb91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c89e4bb91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c89e4bb91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c89e4bb91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c89e4bb91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c89e4bb91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c89e4bb91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c89e4bb91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c89e4bb91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c89e4bb91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c89e4bb91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89e4bb91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c89e4bb91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c89e4bb9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c89e4bb9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c89e4bb91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c89e4bb91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5c89e4bb91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5c89e4bb91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c89e4bb91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c89e4bb91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c89e4bb91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c89e4bb91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5c89e4bb91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5c89e4bb91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c89e4bb9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c89e4bb9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c89e4bb9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5c89e4bb9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5c89e4bb9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5c89e4bb9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c89e4bb91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c89e4bb91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c89e4bb91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5c89e4bb91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c89e4bb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c89e4bb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c89e4bb91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5c89e4bb91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c89e4bb91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c89e4bb91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5c89e4bb91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5c89e4bb91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5c89e4bb9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5c89e4bb9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5c89e4bb91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5c89e4bb91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c89e4bb91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5c89e4bb91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5c89e4bb91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5c89e4bb91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c89e4bb91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5c89e4bb91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5c89e4bb91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5c89e4bb91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c89e4bb9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5c89e4bb9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c89e4bb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c89e4bb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d2aeee3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5d2aeee3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d2aeee39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5d2aeee39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5d2aeee39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5d2aeee3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5d2aeee39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5d2aeee39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5d35d2e6b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5d35d2e6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5d35d2e6b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5d35d2e6b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5d35d2e6b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5d35d2e6b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5d35d2e6b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5d35d2e6b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5c89e4bb91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5c89e4bb91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5c89e4bb91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5c89e4bb91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c89e4bb9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c89e4bb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5d2aeee39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5d2aeee39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d35d2e6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d35d2e6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5d35d2e6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5d35d2e6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5d2aeee39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5d2aeee39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5d2aeee39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5d2aeee39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5d2aeee39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5d2aeee39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5d2aeee39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5d2aeee39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5d2aeee39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5d2aeee39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5d2aeee39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5d2aeee39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5c89e4bb91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5c89e4bb91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c89e4bb9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c89e4bb9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5d35d2e6b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5d35d2e6b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5c89e4bb91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5c89e4bb91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5c89e4bb91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5c89e4bb91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c89e4bb9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c89e4bb9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migo.tw/" TargetMode="External"/><Relationship Id="rId4" Type="http://schemas.openxmlformats.org/officeDocument/2006/relationships/hyperlink" Target="https://www.tenlong.com.tw/products/9789864342938" TargetMode="External"/><Relationship Id="rId5" Type="http://schemas.openxmlformats.org/officeDocument/2006/relationships/hyperlink" Target="https://www.line-community.me/ja/apiexpert?filterby=Taiwan" TargetMode="External"/><Relationship Id="rId6" Type="http://schemas.openxmlformats.org/officeDocument/2006/relationships/hyperlink" Target="https://github.com/etrex/kamigo" TargetMode="External"/><Relationship Id="rId7" Type="http://schemas.openxmlformats.org/officeDocument/2006/relationships/hyperlink" Target="https://www.facebook.com/the.kamig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kamigo.tw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learnprompting.org/zh-Hans/docs/advanced_applications/reac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enlong.com.tw/products/9789864342938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wolframalpha.com/.well-known/ai-plugin.json" TargetMode="External"/><Relationship Id="rId4" Type="http://schemas.openxmlformats.org/officeDocument/2006/relationships/hyperlink" Target="https://www.wolframalpha.com/.well-known/apispec.json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etrex/chatgpt_plugin_bash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e-community.me/ja/apiexpert?filterby=Taiwan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langchain-ai/langchain/blob/13b4f465e2e67451549dc0662495ae07b3530659/libs/langchain/langchain/agents/structured_chat/prompt.py#L2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langchain-ai/langchain/blob/master/libs/langchain/langchain/agents/structured_chat/prompt.py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engineering.linecorp.com/zh-hant/blog/langchain-llm-linebot" TargetMode="External"/><Relationship Id="rId4" Type="http://schemas.openxmlformats.org/officeDocument/2006/relationships/hyperlink" Target="https://openai.com/blog/function-calling-and-other-api-updates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engineering.linecorp.com/zh-hant/blog/langchain-llm-linebot" TargetMode="External"/><Relationship Id="rId4" Type="http://schemas.openxmlformats.org/officeDocument/2006/relationships/hyperlink" Target="https://openai.com/blog/function-calling-and-other-api-updates" TargetMode="External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langchain-ai/langchain/blob/master/libs/langchain/langchain/agents/structured_chat/prompt.p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langchain-ai/langchain/blob/master/libs/langchain/langchain/agents/structured_chat/prompt.py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langchain-ai/langchain/blob/master/libs/langchain/langchain/agents/structured_chat/prompt.py" TargetMode="External"/><Relationship Id="rId4" Type="http://schemas.openxmlformats.org/officeDocument/2006/relationships/image" Target="../media/image2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300"/>
              <a:t>深入 LINE Bot 與 ChatGPT Plugin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從實作到理論的探討</a:t>
            </a:r>
            <a:endParaRPr sz="2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卡米哥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066" y="0"/>
            <a:ext cx="6847871" cy="474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2317350" y="4743300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設定頁面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987" y="0"/>
            <a:ext cx="9295974" cy="47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2317350" y="4743300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</a:t>
            </a:r>
            <a:r>
              <a:rPr lang="zh-TW"/>
              <a:t>啟用 Plugin 後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600" y="0"/>
            <a:ext cx="5456800" cy="47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2317350" y="4743300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可以選擇要啟用的工具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2317350" y="4743300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也有 </a:t>
            </a:r>
            <a:r>
              <a:rPr lang="zh-TW"/>
              <a:t>Plugin store</a:t>
            </a: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0" y="0"/>
            <a:ext cx="9144000" cy="368100"/>
          </a:xfrm>
          <a:prstGeom prst="rect">
            <a:avLst/>
          </a:prstGeom>
          <a:solidFill>
            <a:srgbClr val="2021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7200"/>
            <a:ext cx="9143997" cy="449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451" y="0"/>
            <a:ext cx="5077086" cy="474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/>
          <p:nvPr/>
        </p:nvSpPr>
        <p:spPr>
          <a:xfrm>
            <a:off x="2317350" y="4743300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試用 Wolfram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1063"/>
            <a:ext cx="8839198" cy="388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/>
        </p:nvSpPr>
        <p:spPr>
          <a:xfrm>
            <a:off x="1521000" y="4743300"/>
            <a:ext cx="61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發給</a:t>
            </a:r>
            <a:r>
              <a:rPr lang="zh-TW"/>
              <a:t> Wolfram 的 </a:t>
            </a:r>
            <a:r>
              <a:rPr lang="zh-TW"/>
              <a:t>request 以及 Wolfram 的 response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265500" y="1842000"/>
            <a:ext cx="4045200" cy="1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3180"/>
              <a:t>ChatGPT 跟 Plugin 是怎麼溝通的？</a:t>
            </a:r>
            <a:endParaRPr sz="318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</a:t>
            </a:r>
            <a:r>
              <a:rPr lang="zh-TW"/>
              <a:t>做了什麼？</a:t>
            </a:r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</a:t>
            </a:r>
            <a:r>
              <a:rPr lang="zh-TW"/>
              <a:t>ChatGPT</a:t>
            </a: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Wolfram</a:t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9"/>
          <p:cNvCxnSpPr>
            <a:stCxn id="152" idx="3"/>
            <a:endCxn id="153" idx="1"/>
          </p:cNvCxnSpPr>
          <p:nvPr/>
        </p:nvCxnSpPr>
        <p:spPr>
          <a:xfrm>
            <a:off x="2347075" y="2373400"/>
            <a:ext cx="1522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9"/>
          <p:cNvSpPr txBox="1"/>
          <p:nvPr/>
        </p:nvSpPr>
        <p:spPr>
          <a:xfrm>
            <a:off x="2790900" y="1973200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發問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164" name="Google Shape;164;p30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4155325" y="1686850"/>
            <a:ext cx="11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思考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175" name="Google Shape;175;p31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176" name="Google Shape;176;p31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31"/>
          <p:cNvCxnSpPr>
            <a:stCxn id="176" idx="3"/>
            <a:endCxn id="177" idx="1"/>
          </p:cNvCxnSpPr>
          <p:nvPr/>
        </p:nvCxnSpPr>
        <p:spPr>
          <a:xfrm>
            <a:off x="5577925" y="2373400"/>
            <a:ext cx="121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31"/>
          <p:cNvSpPr txBox="1"/>
          <p:nvPr/>
        </p:nvSpPr>
        <p:spPr>
          <a:xfrm>
            <a:off x="5852825" y="1973188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發問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4294967295" type="body"/>
          </p:nvPr>
        </p:nvSpPr>
        <p:spPr>
          <a:xfrm>
            <a:off x="311700" y="1389600"/>
            <a:ext cx="6377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「</a:t>
            </a:r>
            <a:r>
              <a:rPr lang="zh-TW" u="sng">
                <a:solidFill>
                  <a:schemeClr val="hlink"/>
                </a:solidFill>
                <a:hlinkClick r:id="rId3"/>
              </a:rPr>
              <a:t>卡米狗</a:t>
            </a:r>
            <a:r>
              <a:rPr lang="zh-TW"/>
              <a:t>」作者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「</a:t>
            </a:r>
            <a:r>
              <a:rPr lang="zh-TW" u="sng">
                <a:solidFill>
                  <a:schemeClr val="hlink"/>
                </a:solidFill>
                <a:hlinkClick r:id="rId4"/>
              </a:rPr>
              <a:t>人人可作卡米狗</a:t>
            </a:r>
            <a:r>
              <a:rPr lang="zh-TW"/>
              <a:t>」作者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 官方認證的 API 專家 LINE API Expert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維護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Kamigo</a:t>
            </a:r>
            <a:r>
              <a:rPr lang="zh-TW"/>
              <a:t> 聊天機器人框架</a:t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卡米哥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187" name="Google Shape;187;p32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32"/>
          <p:cNvCxnSpPr>
            <a:stCxn id="188" idx="3"/>
            <a:endCxn id="189" idx="1"/>
          </p:cNvCxnSpPr>
          <p:nvPr/>
        </p:nvCxnSpPr>
        <p:spPr>
          <a:xfrm>
            <a:off x="5577925" y="2373400"/>
            <a:ext cx="121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3" name="Google Shape;193;p32"/>
          <p:cNvSpPr txBox="1"/>
          <p:nvPr/>
        </p:nvSpPr>
        <p:spPr>
          <a:xfrm>
            <a:off x="5852825" y="1973188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回覆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201" name="Google Shape;201;p33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4155325" y="1686850"/>
            <a:ext cx="11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思考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210" name="Google Shape;210;p34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211" name="Google Shape;211;p34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212" name="Google Shape;212;p34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4"/>
          <p:cNvCxnSpPr>
            <a:stCxn id="210" idx="3"/>
            <a:endCxn id="211" idx="1"/>
          </p:cNvCxnSpPr>
          <p:nvPr/>
        </p:nvCxnSpPr>
        <p:spPr>
          <a:xfrm>
            <a:off x="2347075" y="2373400"/>
            <a:ext cx="1522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6" name="Google Shape;216;p34"/>
          <p:cNvSpPr txBox="1"/>
          <p:nvPr/>
        </p:nvSpPr>
        <p:spPr>
          <a:xfrm>
            <a:off x="2790900" y="1973200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回覆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</a:t>
            </a:r>
            <a:r>
              <a:rPr lang="zh-TW"/>
              <a:t>做了什麼？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ChatGPT 收到來自用戶的</a:t>
            </a:r>
            <a:r>
              <a:rPr lang="zh-TW"/>
              <a:t>發問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ChatGPT 思考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ChatGPT 對 Wolfram 發問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ChatGPT 收到 </a:t>
            </a:r>
            <a:r>
              <a:rPr lang="zh-TW"/>
              <a:t>Wolfram 的回覆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ChatGPT 思考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ChatGPT 回覆用戶的發問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怎麼思考？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使用正確的 Prompt 引導 ChatGPT 進行思考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告訴他不要自己做事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告訴他可以用哪些工具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告訴他工具的使用方法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241" y="0"/>
            <a:ext cx="528151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563" y="152400"/>
            <a:ext cx="593886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813" y="152400"/>
            <a:ext cx="513836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474" y="152412"/>
            <a:ext cx="420350" cy="4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474" y="1361937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825" y="1361928"/>
            <a:ext cx="5138350" cy="2419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怎麼思考？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實際使用 Plugin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卡米狗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75" y="1003325"/>
            <a:ext cx="2654477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8088" y="0"/>
            <a:ext cx="56259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99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9937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650" y="2013250"/>
            <a:ext cx="5770349" cy="31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/>
          <p:nvPr/>
        </p:nvSpPr>
        <p:spPr>
          <a:xfrm>
            <a:off x="488825" y="4548900"/>
            <a:ext cx="743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/>
          <p:nvPr/>
        </p:nvSpPr>
        <p:spPr>
          <a:xfrm>
            <a:off x="3566025" y="2013250"/>
            <a:ext cx="743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43"/>
          <p:cNvCxnSpPr>
            <a:stCxn id="268" idx="2"/>
            <a:endCxn id="269" idx="0"/>
          </p:cNvCxnSpPr>
          <p:nvPr/>
        </p:nvCxnSpPr>
        <p:spPr>
          <a:xfrm rot="-5400000">
            <a:off x="986525" y="1887450"/>
            <a:ext cx="2825400" cy="3077100"/>
          </a:xfrm>
          <a:prstGeom prst="curvedConnector5">
            <a:avLst>
              <a:gd fmla="val -8428" name="adj1"/>
              <a:gd fmla="val 50002" name="adj2"/>
              <a:gd fmla="val 108430" name="adj3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28050" cy="46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28050" cy="46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750" y="1899550"/>
            <a:ext cx="5601251" cy="324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/>
          <p:nvPr/>
        </p:nvSpPr>
        <p:spPr>
          <a:xfrm>
            <a:off x="481000" y="4312425"/>
            <a:ext cx="743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5"/>
          <p:cNvSpPr/>
          <p:nvPr/>
        </p:nvSpPr>
        <p:spPr>
          <a:xfrm>
            <a:off x="3597325" y="1899550"/>
            <a:ext cx="743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45"/>
          <p:cNvCxnSpPr>
            <a:stCxn id="282" idx="2"/>
            <a:endCxn id="283" idx="0"/>
          </p:cNvCxnSpPr>
          <p:nvPr/>
        </p:nvCxnSpPr>
        <p:spPr>
          <a:xfrm rot="-5400000">
            <a:off x="1059700" y="1692675"/>
            <a:ext cx="2702700" cy="3116400"/>
          </a:xfrm>
          <a:prstGeom prst="curvedConnector5">
            <a:avLst>
              <a:gd fmla="val -8811" name="adj1"/>
              <a:gd fmla="val 49999" name="adj2"/>
              <a:gd fmla="val 108810" name="adj3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怎麼思考？</a:t>
            </a:r>
            <a:endParaRPr/>
          </a:p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使用正確的 Prompt 引導 ChatGPT 進行思考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告訴他不要自己做事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告訴他可以用哪些工具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告訴他工具的使用方法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語言模型使用文字來表示呼叫外部工具的指令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當語言模型輸出指令時，程式執行指令，並將結果做成一個新的 Prompt 再丟給語言模型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怎麼思考？</a:t>
            </a:r>
            <a:endParaRPr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使用正確的 Prompt 引導 ChatGPT 進行思考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告訴他不要自己做事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告訴他可以用哪些工具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告訴他工具的使用方法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語言模型使用文字來表示呼叫外部工具的指令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當語言模型輸出指令時，程式執行指令，並將結果做成一個新的 Prompt 再丟給語言模型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Prompt 的撰寫技巧：ReAct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https://learnprompting.org/zh-Hans/docs/advanced_applications/react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302" name="Google Shape;302;p48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303" name="Google Shape;303;p48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304" name="Google Shape;304;p48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48"/>
          <p:cNvCxnSpPr>
            <a:stCxn id="302" idx="3"/>
            <a:endCxn id="303" idx="1"/>
          </p:cNvCxnSpPr>
          <p:nvPr/>
        </p:nvCxnSpPr>
        <p:spPr>
          <a:xfrm>
            <a:off x="2347075" y="2373400"/>
            <a:ext cx="1522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8"/>
          <p:cNvSpPr txBox="1"/>
          <p:nvPr/>
        </p:nvSpPr>
        <p:spPr>
          <a:xfrm>
            <a:off x="2790900" y="1973200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發問</a:t>
            </a:r>
            <a:endParaRPr/>
          </a:p>
        </p:txBody>
      </p:sp>
      <p:sp>
        <p:nvSpPr>
          <p:cNvPr id="309" name="Google Shape;309;p48"/>
          <p:cNvSpPr/>
          <p:nvPr/>
        </p:nvSpPr>
        <p:spPr>
          <a:xfrm>
            <a:off x="3869725" y="3827275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315" name="Google Shape;315;p49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316" name="Google Shape;316;p49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317" name="Google Shape;317;p49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 txBox="1"/>
          <p:nvPr/>
        </p:nvSpPr>
        <p:spPr>
          <a:xfrm>
            <a:off x="4723825" y="2936825"/>
            <a:ext cx="28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 </a:t>
            </a:r>
            <a:r>
              <a:rPr lang="zh-TW"/>
              <a:t>Prompt 結合工具資訊後傳入 </a:t>
            </a:r>
            <a:endParaRPr/>
          </a:p>
        </p:txBody>
      </p:sp>
      <p:sp>
        <p:nvSpPr>
          <p:cNvPr id="321" name="Google Shape;321;p49"/>
          <p:cNvSpPr/>
          <p:nvPr/>
        </p:nvSpPr>
        <p:spPr>
          <a:xfrm>
            <a:off x="3869725" y="3827275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</a:t>
            </a:r>
            <a:endParaRPr/>
          </a:p>
        </p:txBody>
      </p:sp>
      <p:cxnSp>
        <p:nvCxnSpPr>
          <p:cNvPr id="322" name="Google Shape;322;p49"/>
          <p:cNvCxnSpPr>
            <a:stCxn id="316" idx="2"/>
            <a:endCxn id="321" idx="0"/>
          </p:cNvCxnSpPr>
          <p:nvPr/>
        </p:nvCxnSpPr>
        <p:spPr>
          <a:xfrm>
            <a:off x="4723825" y="2659750"/>
            <a:ext cx="0" cy="116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328" name="Google Shape;328;p50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329" name="Google Shape;329;p50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330" name="Google Shape;330;p50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/>
        </p:nvSpPr>
        <p:spPr>
          <a:xfrm>
            <a:off x="4723825" y="2936825"/>
            <a:ext cx="28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請求使用工具</a:t>
            </a:r>
            <a:endParaRPr/>
          </a:p>
        </p:txBody>
      </p:sp>
      <p:sp>
        <p:nvSpPr>
          <p:cNvPr id="334" name="Google Shape;334;p50"/>
          <p:cNvSpPr/>
          <p:nvPr/>
        </p:nvSpPr>
        <p:spPr>
          <a:xfrm>
            <a:off x="3869725" y="3827275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</a:t>
            </a:r>
            <a:endParaRPr/>
          </a:p>
        </p:txBody>
      </p:sp>
      <p:cxnSp>
        <p:nvCxnSpPr>
          <p:cNvPr id="335" name="Google Shape;335;p50"/>
          <p:cNvCxnSpPr>
            <a:stCxn id="334" idx="0"/>
            <a:endCxn id="329" idx="2"/>
          </p:cNvCxnSpPr>
          <p:nvPr/>
        </p:nvCxnSpPr>
        <p:spPr>
          <a:xfrm rot="10800000">
            <a:off x="4723825" y="2659675"/>
            <a:ext cx="0" cy="116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341" name="Google Shape;341;p51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342" name="Google Shape;342;p51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343" name="Google Shape;343;p51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51"/>
          <p:cNvCxnSpPr>
            <a:stCxn id="342" idx="3"/>
            <a:endCxn id="343" idx="1"/>
          </p:cNvCxnSpPr>
          <p:nvPr/>
        </p:nvCxnSpPr>
        <p:spPr>
          <a:xfrm>
            <a:off x="5577925" y="2373400"/>
            <a:ext cx="121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51"/>
          <p:cNvSpPr txBox="1"/>
          <p:nvPr/>
        </p:nvSpPr>
        <p:spPr>
          <a:xfrm>
            <a:off x="5577925" y="1973200"/>
            <a:ext cx="12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呼叫 API</a:t>
            </a:r>
            <a:endParaRPr/>
          </a:p>
        </p:txBody>
      </p:sp>
      <p:sp>
        <p:nvSpPr>
          <p:cNvPr id="348" name="Google Shape;348;p51"/>
          <p:cNvSpPr/>
          <p:nvPr/>
        </p:nvSpPr>
        <p:spPr>
          <a:xfrm>
            <a:off x="3869725" y="3827275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人人可作卡米狗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725" y="1142325"/>
            <a:ext cx="595055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354" name="Google Shape;354;p52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355" name="Google Shape;355;p52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356" name="Google Shape;356;p52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52"/>
          <p:cNvCxnSpPr>
            <a:stCxn id="355" idx="3"/>
            <a:endCxn id="356" idx="1"/>
          </p:cNvCxnSpPr>
          <p:nvPr/>
        </p:nvCxnSpPr>
        <p:spPr>
          <a:xfrm>
            <a:off x="5577925" y="2373400"/>
            <a:ext cx="121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0" name="Google Shape;360;p52"/>
          <p:cNvSpPr txBox="1"/>
          <p:nvPr/>
        </p:nvSpPr>
        <p:spPr>
          <a:xfrm>
            <a:off x="5852825" y="1973188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回覆</a:t>
            </a:r>
            <a:endParaRPr/>
          </a:p>
        </p:txBody>
      </p:sp>
      <p:sp>
        <p:nvSpPr>
          <p:cNvPr id="361" name="Google Shape;361;p52"/>
          <p:cNvSpPr/>
          <p:nvPr/>
        </p:nvSpPr>
        <p:spPr>
          <a:xfrm>
            <a:off x="3869725" y="3827275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367" name="Google Shape;367;p53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368" name="Google Shape;368;p53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369" name="Google Shape;369;p53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3"/>
          <p:cNvSpPr/>
          <p:nvPr/>
        </p:nvSpPr>
        <p:spPr>
          <a:xfrm>
            <a:off x="3869725" y="3827275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</a:t>
            </a:r>
            <a:endParaRPr/>
          </a:p>
        </p:txBody>
      </p:sp>
      <p:sp>
        <p:nvSpPr>
          <p:cNvPr id="373" name="Google Shape;373;p53"/>
          <p:cNvSpPr txBox="1"/>
          <p:nvPr/>
        </p:nvSpPr>
        <p:spPr>
          <a:xfrm>
            <a:off x="4723825" y="2936825"/>
            <a:ext cx="288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</a:t>
            </a:r>
            <a:r>
              <a:rPr lang="zh-TW"/>
              <a:t>先前的對話、工具資訊、呼叫工具的結果整合成 Prompt 後</a:t>
            </a:r>
            <a:r>
              <a:rPr lang="zh-TW"/>
              <a:t>傳入 </a:t>
            </a:r>
            <a:endParaRPr/>
          </a:p>
        </p:txBody>
      </p:sp>
      <p:cxnSp>
        <p:nvCxnSpPr>
          <p:cNvPr id="374" name="Google Shape;374;p53"/>
          <p:cNvCxnSpPr/>
          <p:nvPr/>
        </p:nvCxnSpPr>
        <p:spPr>
          <a:xfrm>
            <a:off x="4723825" y="2659750"/>
            <a:ext cx="0" cy="116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380" name="Google Shape;380;p54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381" name="Google Shape;381;p54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382" name="Google Shape;382;p54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383" name="Google Shape;3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4"/>
          <p:cNvSpPr txBox="1"/>
          <p:nvPr/>
        </p:nvSpPr>
        <p:spPr>
          <a:xfrm>
            <a:off x="4723825" y="2936825"/>
            <a:ext cx="28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回覆結果</a:t>
            </a:r>
            <a:endParaRPr/>
          </a:p>
        </p:txBody>
      </p:sp>
      <p:sp>
        <p:nvSpPr>
          <p:cNvPr id="386" name="Google Shape;386;p54"/>
          <p:cNvSpPr/>
          <p:nvPr/>
        </p:nvSpPr>
        <p:spPr>
          <a:xfrm>
            <a:off x="3869725" y="3827275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</a:t>
            </a:r>
            <a:endParaRPr/>
          </a:p>
        </p:txBody>
      </p:sp>
      <p:cxnSp>
        <p:nvCxnSpPr>
          <p:cNvPr id="387" name="Google Shape;387;p54"/>
          <p:cNvCxnSpPr>
            <a:stCxn id="386" idx="0"/>
            <a:endCxn id="381" idx="2"/>
          </p:cNvCxnSpPr>
          <p:nvPr/>
        </p:nvCxnSpPr>
        <p:spPr>
          <a:xfrm rot="10800000">
            <a:off x="4723825" y="2659675"/>
            <a:ext cx="0" cy="116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 做了什麼？</a:t>
            </a:r>
            <a:endParaRPr/>
          </a:p>
        </p:txBody>
      </p:sp>
      <p:sp>
        <p:nvSpPr>
          <p:cNvPr id="393" name="Google Shape;393;p55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394" name="Google Shape;394;p55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395" name="Google Shape;395;p55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396" name="Google Shape;3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55"/>
          <p:cNvCxnSpPr>
            <a:stCxn id="393" idx="3"/>
            <a:endCxn id="394" idx="1"/>
          </p:cNvCxnSpPr>
          <p:nvPr/>
        </p:nvCxnSpPr>
        <p:spPr>
          <a:xfrm>
            <a:off x="2347075" y="2373400"/>
            <a:ext cx="1522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99" name="Google Shape;399;p55"/>
          <p:cNvSpPr txBox="1"/>
          <p:nvPr/>
        </p:nvSpPr>
        <p:spPr>
          <a:xfrm>
            <a:off x="2790900" y="1973200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回覆</a:t>
            </a:r>
            <a:endParaRPr/>
          </a:p>
        </p:txBody>
      </p:sp>
      <p:sp>
        <p:nvSpPr>
          <p:cNvPr id="400" name="Google Shape;400;p55"/>
          <p:cNvSpPr/>
          <p:nvPr/>
        </p:nvSpPr>
        <p:spPr>
          <a:xfrm>
            <a:off x="3869725" y="3827275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就</a:t>
            </a:r>
            <a:r>
              <a:rPr lang="zh-TW"/>
              <a:t>是代理人</a:t>
            </a:r>
            <a:endParaRPr/>
          </a:p>
        </p:txBody>
      </p:sp>
      <p:sp>
        <p:nvSpPr>
          <p:cNvPr id="406" name="Google Shape;406;p56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407" name="Google Shape;407;p56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ChatGPT</a:t>
            </a:r>
            <a:endParaRPr/>
          </a:p>
        </p:txBody>
      </p:sp>
      <p:sp>
        <p:nvSpPr>
          <p:cNvPr id="408" name="Google Shape;408;p56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409" name="Google Shape;4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6"/>
          <p:cNvSpPr/>
          <p:nvPr/>
        </p:nvSpPr>
        <p:spPr>
          <a:xfrm>
            <a:off x="3869725" y="3827275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</a:t>
            </a:r>
            <a:endParaRPr/>
          </a:p>
        </p:txBody>
      </p:sp>
      <p:sp>
        <p:nvSpPr>
          <p:cNvPr id="412" name="Google Shape;412;p56"/>
          <p:cNvSpPr/>
          <p:nvPr/>
        </p:nvSpPr>
        <p:spPr>
          <a:xfrm>
            <a:off x="4745175" y="1696825"/>
            <a:ext cx="1672272" cy="719766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9900"/>
                </a:solidFill>
              </a:rPr>
              <a:t>Agent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265500" y="1842000"/>
            <a:ext cx="4045200" cy="1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3180"/>
              <a:t>做一個 </a:t>
            </a:r>
            <a:endParaRPr sz="3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3180"/>
              <a:t>ChatGPT Plugin</a:t>
            </a:r>
            <a:endParaRPr sz="318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做一個</a:t>
            </a:r>
            <a:r>
              <a:rPr lang="zh-TW"/>
              <a:t> ChatGPT Plugin</a:t>
            </a:r>
            <a:endParaRPr/>
          </a:p>
        </p:txBody>
      </p:sp>
      <p:sp>
        <p:nvSpPr>
          <p:cNvPr id="423" name="Google Shape;42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需要架一個 API server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OPTIONS /.well-known/ai-plugin.json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GET /.well-known/ai-plugin.json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GET /openapi.yaml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再加上 </a:t>
            </a:r>
            <a:r>
              <a:rPr lang="zh-TW" sz="1400"/>
              <a:t>ai-plugin.json 和 openapi.yaml 當中提到的檔案和 API 實作即可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做一個 ChatGPT Plugin</a:t>
            </a:r>
            <a:endParaRPr/>
          </a:p>
        </p:txBody>
      </p:sp>
      <p:sp>
        <p:nvSpPr>
          <p:cNvPr id="429" name="Google Shape;42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可以</a:t>
            </a:r>
            <a:r>
              <a:rPr lang="zh-TW" sz="1800"/>
              <a:t>偷看一下 Wolfram</a:t>
            </a:r>
            <a:r>
              <a:rPr lang="zh-TW"/>
              <a:t> 做的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https://www.wolframalpha.com/.well-known/ai-plugin.json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https://www.wolframalpha.com/.well-known/apispec.json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做一個 ChatGPT Plugin</a:t>
            </a:r>
            <a:endParaRPr/>
          </a:p>
        </p:txBody>
      </p:sp>
      <p:sp>
        <p:nvSpPr>
          <p:cNvPr id="435" name="Google Shape;43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 u="sng">
                <a:solidFill>
                  <a:schemeClr val="hlink"/>
                </a:solidFill>
                <a:hlinkClick r:id="rId3"/>
              </a:rPr>
              <a:t>https://github.com/etrex/chatgpt_plugin_bash</a:t>
            </a: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 txBox="1"/>
          <p:nvPr/>
        </p:nvSpPr>
        <p:spPr>
          <a:xfrm>
            <a:off x="721350" y="31950"/>
            <a:ext cx="7701300" cy="5079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"schema_version"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"v1"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"name_for_human"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"My Bash Plugin"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"name_for_model"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"bash"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"description_for_human"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"Plugin for executing bash commands on my MacOS."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"description_for_model"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"Plugin for executing bash commands on MacOS."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"auth"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"type"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"none"</a:t>
            </a:r>
            <a:endParaRPr b="1" sz="12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"api"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"type"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"openapi"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"url"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"https://ngrok.etrex.tw/openapi.yaml"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"is_user_authenticated"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1" sz="12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"logo_url"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"https://ngrok.etrex.tw/logo.png"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"contact_email"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"your-email@example.com"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"legal_info_url"</a:t>
            </a: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zh-TW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"https://ngrok.etrex.tw/openapi.yaml"</a:t>
            </a:r>
            <a:endParaRPr b="1" sz="12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1" name="Google Shape;441;p61"/>
          <p:cNvSpPr txBox="1"/>
          <p:nvPr/>
        </p:nvSpPr>
        <p:spPr>
          <a:xfrm>
            <a:off x="6128250" y="4711350"/>
            <a:ext cx="22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B7B7B7"/>
                </a:solidFill>
              </a:rPr>
              <a:t>/.well-known/ai-plugin.json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LINE API Expert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0" l="0" r="0" t="8650"/>
          <a:stretch/>
        </p:blipFill>
        <p:spPr>
          <a:xfrm>
            <a:off x="3358558" y="1017725"/>
            <a:ext cx="4932840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75" y="1323888"/>
            <a:ext cx="1747125" cy="35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777" y="0"/>
            <a:ext cx="46664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00" y="-1"/>
            <a:ext cx="7641803" cy="46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3"/>
          <p:cNvSpPr txBox="1"/>
          <p:nvPr/>
        </p:nvSpPr>
        <p:spPr>
          <a:xfrm>
            <a:off x="2034900" y="4663025"/>
            <a:ext cx="5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發出的 request 和對應的 response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36" y="0"/>
            <a:ext cx="7306937" cy="466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4"/>
          <p:cNvPicPr preferRelativeResize="0"/>
          <p:nvPr/>
        </p:nvPicPr>
        <p:blipFill rotWithShape="1">
          <a:blip r:embed="rId4">
            <a:alphaModFix/>
          </a:blip>
          <a:srcRect b="8383" l="0" r="0" t="38692"/>
          <a:stretch/>
        </p:blipFill>
        <p:spPr>
          <a:xfrm>
            <a:off x="918543" y="1804242"/>
            <a:ext cx="7306921" cy="246777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4"/>
          <p:cNvSpPr txBox="1"/>
          <p:nvPr/>
        </p:nvSpPr>
        <p:spPr>
          <a:xfrm>
            <a:off x="2034900" y="4663025"/>
            <a:ext cx="5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本機的 API Server Log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5"/>
          <p:cNvSpPr txBox="1"/>
          <p:nvPr>
            <p:ph type="title"/>
          </p:nvPr>
        </p:nvSpPr>
        <p:spPr>
          <a:xfrm>
            <a:off x="265500" y="1842000"/>
            <a:ext cx="4045200" cy="1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3180"/>
              <a:t>認識 LangChain</a:t>
            </a:r>
            <a:endParaRPr sz="318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</a:t>
            </a:r>
            <a:endParaRPr/>
          </a:p>
        </p:txBody>
      </p:sp>
      <p:sp>
        <p:nvSpPr>
          <p:cNvPr id="470" name="Google Shape;470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是目前最完整的語言模型開發框架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能夠快速地打造有記憶能力且能串接其他服務的聊天機器人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擁有大量的開發者進行開發和維護，能協助開發者解決實現過程中的問題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 </a:t>
            </a:r>
            <a:r>
              <a:rPr lang="zh-TW"/>
              <a:t>Agent</a:t>
            </a:r>
            <a:endParaRPr/>
          </a:p>
        </p:txBody>
      </p:sp>
      <p:sp>
        <p:nvSpPr>
          <p:cNvPr id="476" name="Google Shape;476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Agent 負責組合 Prompt 和決定要發送 Request 給誰</a:t>
            </a:r>
            <a:endParaRPr/>
          </a:p>
        </p:txBody>
      </p:sp>
      <p:sp>
        <p:nvSpPr>
          <p:cNvPr id="477" name="Google Shape;477;p67"/>
          <p:cNvSpPr/>
          <p:nvPr/>
        </p:nvSpPr>
        <p:spPr>
          <a:xfrm>
            <a:off x="1369375" y="2087050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478" name="Google Shape;478;p67"/>
          <p:cNvSpPr/>
          <p:nvPr/>
        </p:nvSpPr>
        <p:spPr>
          <a:xfrm>
            <a:off x="3869725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</a:t>
            </a:r>
            <a:endParaRPr/>
          </a:p>
        </p:txBody>
      </p:sp>
      <p:sp>
        <p:nvSpPr>
          <p:cNvPr id="479" name="Google Shape;479;p67"/>
          <p:cNvSpPr/>
          <p:nvPr/>
        </p:nvSpPr>
        <p:spPr>
          <a:xfrm>
            <a:off x="6792363" y="2087050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480" name="Google Shape;4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024" y="2150012"/>
            <a:ext cx="420350" cy="4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7"/>
          <p:cNvSpPr/>
          <p:nvPr/>
        </p:nvSpPr>
        <p:spPr>
          <a:xfrm>
            <a:off x="3869725" y="3827275"/>
            <a:ext cx="17082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API</a:t>
            </a:r>
            <a:endParaRPr/>
          </a:p>
        </p:txBody>
      </p:sp>
      <p:sp>
        <p:nvSpPr>
          <p:cNvPr id="482" name="Google Shape;482;p67"/>
          <p:cNvSpPr/>
          <p:nvPr/>
        </p:nvSpPr>
        <p:spPr>
          <a:xfrm>
            <a:off x="4745175" y="1696825"/>
            <a:ext cx="1672272" cy="719766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9900"/>
                </a:solidFill>
              </a:rPr>
              <a:t>Agent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 Agent</a:t>
            </a:r>
            <a:endParaRPr/>
          </a:p>
        </p:txBody>
      </p:sp>
      <p:sp>
        <p:nvSpPr>
          <p:cNvPr id="488" name="Google Shape;48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不同的 Agent 使用不同的 Prompt，即產生不同的效果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其中一個比較好懂的 Agent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9"/>
          <p:cNvSpPr txBox="1"/>
          <p:nvPr/>
        </p:nvSpPr>
        <p:spPr>
          <a:xfrm>
            <a:off x="0" y="0"/>
            <a:ext cx="9144000" cy="541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PREFIX = </a:t>
            </a: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"""回應人類，盡可能有用和精確。你可以使用以下工具："""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FORMAT_INSTRUCTIONS = </a:t>
            </a: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"""使用一個json塊來通過提供一個動作鍵（工具名稱）和一個動作輸入鍵（工具輸入）來指定工具。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有效的"動作"值："最終答案"或 {tool_names}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每個$JSON_BLOB只提供一個動作，如下所示：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"action": $TOOL_NAME,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"action_input": $INPUT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遵循此格式：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問題：輸入要回答的問題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思考：考慮先前和後續步驟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動作：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$JSON_BLOB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endParaRPr b="1"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4" name="Google Shape;494;p69"/>
          <p:cNvSpPr txBox="1"/>
          <p:nvPr/>
        </p:nvSpPr>
        <p:spPr>
          <a:xfrm>
            <a:off x="4099675" y="2077400"/>
            <a:ext cx="3620400" cy="2647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觀察：動作結果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 (重複 思考/動作/觀察 N 次)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思考：我知道該如何回應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動作：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"action": "Final Answer",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"action_input": "Final response to human"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000"/>
          </a:p>
        </p:txBody>
      </p:sp>
      <p:sp>
        <p:nvSpPr>
          <p:cNvPr id="495" name="Google Shape;495;p69"/>
          <p:cNvSpPr/>
          <p:nvPr/>
        </p:nvSpPr>
        <p:spPr>
          <a:xfrm>
            <a:off x="246150" y="4469550"/>
            <a:ext cx="743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9"/>
          <p:cNvSpPr/>
          <p:nvPr/>
        </p:nvSpPr>
        <p:spPr>
          <a:xfrm>
            <a:off x="4200150" y="2077400"/>
            <a:ext cx="743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7" name="Google Shape;497;p69"/>
          <p:cNvCxnSpPr>
            <a:stCxn id="495" idx="2"/>
            <a:endCxn id="496" idx="0"/>
          </p:cNvCxnSpPr>
          <p:nvPr/>
        </p:nvCxnSpPr>
        <p:spPr>
          <a:xfrm rot="-5400000">
            <a:off x="1254000" y="1441350"/>
            <a:ext cx="2682000" cy="3954000"/>
          </a:xfrm>
          <a:prstGeom prst="curvedConnector5">
            <a:avLst>
              <a:gd fmla="val -8879" name="adj1"/>
              <a:gd fmla="val 50000" name="adj2"/>
              <a:gd fmla="val 108877" name="adj3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 Agent</a:t>
            </a:r>
            <a:endParaRPr/>
          </a:p>
        </p:txBody>
      </p:sp>
      <p:sp>
        <p:nvSpPr>
          <p:cNvPr id="503" name="Google Shape;50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不同的 Agent 使用不同的 Prompt，即產生不同的效果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其中一個比較好懂的 Agent</a:t>
            </a:r>
            <a:endParaRPr/>
          </a:p>
        </p:txBody>
      </p:sp>
      <p:sp>
        <p:nvSpPr>
          <p:cNvPr id="504" name="Google Shape;504;p70"/>
          <p:cNvSpPr txBox="1"/>
          <p:nvPr/>
        </p:nvSpPr>
        <p:spPr>
          <a:xfrm>
            <a:off x="0" y="2171550"/>
            <a:ext cx="9144000" cy="800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SUFFIX = </a:t>
            </a: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"""開始！始終用單一動作的有效json塊回應。如有必要，使用工具。如有必要，直接回應。格式是Action:===\$JSON_BLOB===然後Observation:。</a:t>
            </a:r>
            <a:endParaRPr b="1" sz="10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思考："""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type="title"/>
          </p:nvPr>
        </p:nvSpPr>
        <p:spPr>
          <a:xfrm>
            <a:off x="265500" y="1842000"/>
            <a:ext cx="4045200" cy="1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3180"/>
              <a:t>用 LangChain 實作 LINE Bot 的範例展示</a:t>
            </a:r>
            <a:endParaRPr sz="318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今天的內容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認識 ChatGPT Plugin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認識 LangChain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用 LangChain 實作 LINE Bot 的範例展示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</a:t>
            </a:r>
            <a:r>
              <a:rPr lang="zh-TW"/>
              <a:t>結合 LangChain</a:t>
            </a:r>
            <a:endParaRPr/>
          </a:p>
        </p:txBody>
      </p:sp>
      <p:sp>
        <p:nvSpPr>
          <p:cNvPr id="515" name="Google Shape;515;p72"/>
          <p:cNvSpPr/>
          <p:nvPr/>
        </p:nvSpPr>
        <p:spPr>
          <a:xfrm>
            <a:off x="247103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 Server</a:t>
            </a:r>
            <a:endParaRPr/>
          </a:p>
        </p:txBody>
      </p:sp>
      <p:sp>
        <p:nvSpPr>
          <p:cNvPr id="516" name="Google Shape;516;p72"/>
          <p:cNvSpPr/>
          <p:nvPr/>
        </p:nvSpPr>
        <p:spPr>
          <a:xfrm>
            <a:off x="709717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517" name="Google Shape;5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74" y="2150025"/>
            <a:ext cx="420350" cy="4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2"/>
          <p:cNvSpPr/>
          <p:nvPr/>
        </p:nvSpPr>
        <p:spPr>
          <a:xfrm>
            <a:off x="454975" y="3827275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519" name="Google Shape;519;p72"/>
          <p:cNvSpPr/>
          <p:nvPr/>
        </p:nvSpPr>
        <p:spPr>
          <a:xfrm>
            <a:off x="454963" y="2087038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</a:t>
            </a:r>
            <a:endParaRPr/>
          </a:p>
        </p:txBody>
      </p:sp>
      <p:cxnSp>
        <p:nvCxnSpPr>
          <p:cNvPr id="520" name="Google Shape;520;p72"/>
          <p:cNvCxnSpPr>
            <a:stCxn id="518" idx="0"/>
            <a:endCxn id="519" idx="2"/>
          </p:cNvCxnSpPr>
          <p:nvPr/>
        </p:nvCxnSpPr>
        <p:spPr>
          <a:xfrm rot="10800000">
            <a:off x="943825" y="2659675"/>
            <a:ext cx="0" cy="116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72"/>
          <p:cNvCxnSpPr>
            <a:stCxn id="519" idx="3"/>
            <a:endCxn id="515" idx="1"/>
          </p:cNvCxnSpPr>
          <p:nvPr/>
        </p:nvCxnSpPr>
        <p:spPr>
          <a:xfrm>
            <a:off x="1432663" y="2373388"/>
            <a:ext cx="103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72"/>
          <p:cNvSpPr txBox="1"/>
          <p:nvPr/>
        </p:nvSpPr>
        <p:spPr>
          <a:xfrm>
            <a:off x="943825" y="3107675"/>
            <a:ext cx="9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傳</a:t>
            </a:r>
            <a:r>
              <a:rPr lang="zh-TW"/>
              <a:t>送訊息</a:t>
            </a:r>
            <a:endParaRPr/>
          </a:p>
        </p:txBody>
      </p:sp>
      <p:sp>
        <p:nvSpPr>
          <p:cNvPr id="523" name="Google Shape;523;p72"/>
          <p:cNvSpPr txBox="1"/>
          <p:nvPr/>
        </p:nvSpPr>
        <p:spPr>
          <a:xfrm>
            <a:off x="1476550" y="1973200"/>
            <a:ext cx="9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Webhook</a:t>
            </a:r>
            <a:endParaRPr/>
          </a:p>
        </p:txBody>
      </p:sp>
      <p:sp>
        <p:nvSpPr>
          <p:cNvPr id="524" name="Google Shape;524;p72"/>
          <p:cNvSpPr/>
          <p:nvPr/>
        </p:nvSpPr>
        <p:spPr>
          <a:xfrm>
            <a:off x="478410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</a:t>
            </a:r>
            <a:endParaRPr/>
          </a:p>
        </p:txBody>
      </p:sp>
      <p:pic>
        <p:nvPicPr>
          <p:cNvPr id="525" name="Google Shape;5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2"/>
          <p:cNvSpPr/>
          <p:nvPr/>
        </p:nvSpPr>
        <p:spPr>
          <a:xfrm>
            <a:off x="3627575" y="3827275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API</a:t>
            </a:r>
            <a:endParaRPr/>
          </a:p>
        </p:txBody>
      </p:sp>
      <p:pic>
        <p:nvPicPr>
          <p:cNvPr id="527" name="Google Shape;52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500" y="3903450"/>
            <a:ext cx="420350" cy="4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結合 LangChain</a:t>
            </a:r>
            <a:endParaRPr/>
          </a:p>
        </p:txBody>
      </p:sp>
      <p:sp>
        <p:nvSpPr>
          <p:cNvPr id="533" name="Google Shape;533;p73"/>
          <p:cNvSpPr/>
          <p:nvPr/>
        </p:nvSpPr>
        <p:spPr>
          <a:xfrm>
            <a:off x="247103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 Server</a:t>
            </a:r>
            <a:endParaRPr/>
          </a:p>
        </p:txBody>
      </p:sp>
      <p:sp>
        <p:nvSpPr>
          <p:cNvPr id="534" name="Google Shape;534;p73"/>
          <p:cNvSpPr/>
          <p:nvPr/>
        </p:nvSpPr>
        <p:spPr>
          <a:xfrm>
            <a:off x="709717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535" name="Google Shape;5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74" y="2150025"/>
            <a:ext cx="420350" cy="4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3"/>
          <p:cNvSpPr/>
          <p:nvPr/>
        </p:nvSpPr>
        <p:spPr>
          <a:xfrm>
            <a:off x="454975" y="3827275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537" name="Google Shape;537;p73"/>
          <p:cNvSpPr/>
          <p:nvPr/>
        </p:nvSpPr>
        <p:spPr>
          <a:xfrm>
            <a:off x="454963" y="2087038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</a:t>
            </a:r>
            <a:endParaRPr/>
          </a:p>
        </p:txBody>
      </p:sp>
      <p:cxnSp>
        <p:nvCxnSpPr>
          <p:cNvPr id="538" name="Google Shape;538;p73"/>
          <p:cNvCxnSpPr>
            <a:stCxn id="533" idx="3"/>
            <a:endCxn id="539" idx="1"/>
          </p:cNvCxnSpPr>
          <p:nvPr/>
        </p:nvCxnSpPr>
        <p:spPr>
          <a:xfrm>
            <a:off x="3745732" y="2373400"/>
            <a:ext cx="103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73"/>
          <p:cNvSpPr txBox="1"/>
          <p:nvPr/>
        </p:nvSpPr>
        <p:spPr>
          <a:xfrm>
            <a:off x="3805199" y="1820800"/>
            <a:ext cx="97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function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call</a:t>
            </a:r>
            <a:endParaRPr/>
          </a:p>
        </p:txBody>
      </p:sp>
      <p:sp>
        <p:nvSpPr>
          <p:cNvPr id="539" name="Google Shape;539;p73"/>
          <p:cNvSpPr/>
          <p:nvPr/>
        </p:nvSpPr>
        <p:spPr>
          <a:xfrm>
            <a:off x="478410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</a:t>
            </a:r>
            <a:endParaRPr/>
          </a:p>
        </p:txBody>
      </p:sp>
      <p:pic>
        <p:nvPicPr>
          <p:cNvPr id="541" name="Google Shape;54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3"/>
          <p:cNvSpPr/>
          <p:nvPr/>
        </p:nvSpPr>
        <p:spPr>
          <a:xfrm>
            <a:off x="3627575" y="3827275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API</a:t>
            </a:r>
            <a:endParaRPr/>
          </a:p>
        </p:txBody>
      </p:sp>
      <p:pic>
        <p:nvPicPr>
          <p:cNvPr id="543" name="Google Shape;54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500" y="3903450"/>
            <a:ext cx="420350" cy="4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結合 LangChain</a:t>
            </a:r>
            <a:endParaRPr/>
          </a:p>
        </p:txBody>
      </p:sp>
      <p:sp>
        <p:nvSpPr>
          <p:cNvPr id="549" name="Google Shape;549;p74"/>
          <p:cNvSpPr/>
          <p:nvPr/>
        </p:nvSpPr>
        <p:spPr>
          <a:xfrm>
            <a:off x="247103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 Server</a:t>
            </a:r>
            <a:endParaRPr/>
          </a:p>
        </p:txBody>
      </p:sp>
      <p:sp>
        <p:nvSpPr>
          <p:cNvPr id="550" name="Google Shape;550;p74"/>
          <p:cNvSpPr/>
          <p:nvPr/>
        </p:nvSpPr>
        <p:spPr>
          <a:xfrm>
            <a:off x="709717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551" name="Google Shape;55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74" y="2150025"/>
            <a:ext cx="420350" cy="4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4"/>
          <p:cNvSpPr/>
          <p:nvPr/>
        </p:nvSpPr>
        <p:spPr>
          <a:xfrm>
            <a:off x="454975" y="3827275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553" name="Google Shape;553;p74"/>
          <p:cNvSpPr/>
          <p:nvPr/>
        </p:nvSpPr>
        <p:spPr>
          <a:xfrm>
            <a:off x="454963" y="2087038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</a:t>
            </a:r>
            <a:endParaRPr/>
          </a:p>
        </p:txBody>
      </p:sp>
      <p:cxnSp>
        <p:nvCxnSpPr>
          <p:cNvPr id="554" name="Google Shape;554;p74"/>
          <p:cNvCxnSpPr>
            <a:stCxn id="549" idx="3"/>
            <a:endCxn id="555" idx="1"/>
          </p:cNvCxnSpPr>
          <p:nvPr/>
        </p:nvCxnSpPr>
        <p:spPr>
          <a:xfrm>
            <a:off x="3745732" y="2373400"/>
            <a:ext cx="103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74"/>
          <p:cNvSpPr/>
          <p:nvPr/>
        </p:nvSpPr>
        <p:spPr>
          <a:xfrm>
            <a:off x="478410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</a:t>
            </a:r>
            <a:endParaRPr/>
          </a:p>
        </p:txBody>
      </p:sp>
      <p:pic>
        <p:nvPicPr>
          <p:cNvPr id="556" name="Google Shape;55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4"/>
          <p:cNvSpPr txBox="1"/>
          <p:nvPr/>
        </p:nvSpPr>
        <p:spPr>
          <a:xfrm>
            <a:off x="3776062" y="1951025"/>
            <a:ext cx="9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 call</a:t>
            </a:r>
            <a:endParaRPr/>
          </a:p>
        </p:txBody>
      </p:sp>
      <p:sp>
        <p:nvSpPr>
          <p:cNvPr id="558" name="Google Shape;558;p74"/>
          <p:cNvSpPr txBox="1"/>
          <p:nvPr/>
        </p:nvSpPr>
        <p:spPr>
          <a:xfrm>
            <a:off x="4718250" y="1686850"/>
            <a:ext cx="14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終究是 Server</a:t>
            </a:r>
            <a:endParaRPr/>
          </a:p>
        </p:txBody>
      </p:sp>
      <p:sp>
        <p:nvSpPr>
          <p:cNvPr id="559" name="Google Shape;559;p74"/>
          <p:cNvSpPr/>
          <p:nvPr/>
        </p:nvSpPr>
        <p:spPr>
          <a:xfrm>
            <a:off x="3627575" y="3827275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API</a:t>
            </a:r>
            <a:endParaRPr/>
          </a:p>
        </p:txBody>
      </p:sp>
      <p:pic>
        <p:nvPicPr>
          <p:cNvPr id="560" name="Google Shape;56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500" y="3903450"/>
            <a:ext cx="420350" cy="4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結合 LangChain</a:t>
            </a:r>
            <a:endParaRPr/>
          </a:p>
        </p:txBody>
      </p:sp>
      <p:sp>
        <p:nvSpPr>
          <p:cNvPr id="566" name="Google Shape;566;p75"/>
          <p:cNvSpPr/>
          <p:nvPr/>
        </p:nvSpPr>
        <p:spPr>
          <a:xfrm>
            <a:off x="709717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567" name="Google Shape;56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74" y="2150025"/>
            <a:ext cx="420350" cy="4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3627575" y="3827275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API</a:t>
            </a:r>
            <a:endParaRPr/>
          </a:p>
        </p:txBody>
      </p:sp>
      <p:sp>
        <p:nvSpPr>
          <p:cNvPr id="569" name="Google Shape;569;p75"/>
          <p:cNvSpPr/>
          <p:nvPr/>
        </p:nvSpPr>
        <p:spPr>
          <a:xfrm>
            <a:off x="454975" y="3827275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570" name="Google Shape;570;p75"/>
          <p:cNvSpPr/>
          <p:nvPr/>
        </p:nvSpPr>
        <p:spPr>
          <a:xfrm>
            <a:off x="454963" y="2087038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</a:t>
            </a:r>
            <a:endParaRPr/>
          </a:p>
        </p:txBody>
      </p:sp>
      <p:cxnSp>
        <p:nvCxnSpPr>
          <p:cNvPr id="571" name="Google Shape;571;p75"/>
          <p:cNvCxnSpPr>
            <a:stCxn id="570" idx="3"/>
            <a:endCxn id="572" idx="1"/>
          </p:cNvCxnSpPr>
          <p:nvPr/>
        </p:nvCxnSpPr>
        <p:spPr>
          <a:xfrm>
            <a:off x="1432663" y="2373388"/>
            <a:ext cx="216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75"/>
          <p:cNvSpPr/>
          <p:nvPr/>
        </p:nvSpPr>
        <p:spPr>
          <a:xfrm>
            <a:off x="3594567" y="2087050"/>
            <a:ext cx="1340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 Server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</a:t>
            </a:r>
            <a:endParaRPr/>
          </a:p>
        </p:txBody>
      </p:sp>
      <p:pic>
        <p:nvPicPr>
          <p:cNvPr id="573" name="Google Shape;57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500" y="3903450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 txBox="1"/>
          <p:nvPr/>
        </p:nvSpPr>
        <p:spPr>
          <a:xfrm>
            <a:off x="2023462" y="1951025"/>
            <a:ext cx="9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Webhook</a:t>
            </a:r>
            <a:endParaRPr/>
          </a:p>
        </p:txBody>
      </p:sp>
      <p:sp>
        <p:nvSpPr>
          <p:cNvPr id="576" name="Google Shape;576;p75"/>
          <p:cNvSpPr/>
          <p:nvPr/>
        </p:nvSpPr>
        <p:spPr>
          <a:xfrm>
            <a:off x="4497800" y="1631450"/>
            <a:ext cx="1672272" cy="719766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9900"/>
                </a:solidFill>
              </a:rPr>
              <a:t>Server &amp;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9900"/>
                </a:solidFill>
              </a:rPr>
              <a:t>Agent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結合 LangChain</a:t>
            </a:r>
            <a:endParaRPr/>
          </a:p>
        </p:txBody>
      </p:sp>
      <p:sp>
        <p:nvSpPr>
          <p:cNvPr id="582" name="Google Shape;582;p76"/>
          <p:cNvSpPr/>
          <p:nvPr/>
        </p:nvSpPr>
        <p:spPr>
          <a:xfrm>
            <a:off x="709717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583" name="Google Shape;58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74" y="2150025"/>
            <a:ext cx="420350" cy="4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6"/>
          <p:cNvSpPr/>
          <p:nvPr/>
        </p:nvSpPr>
        <p:spPr>
          <a:xfrm>
            <a:off x="3627575" y="3827275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API</a:t>
            </a:r>
            <a:endParaRPr/>
          </a:p>
        </p:txBody>
      </p:sp>
      <p:sp>
        <p:nvSpPr>
          <p:cNvPr id="585" name="Google Shape;585;p76"/>
          <p:cNvSpPr/>
          <p:nvPr/>
        </p:nvSpPr>
        <p:spPr>
          <a:xfrm>
            <a:off x="454975" y="3827275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586" name="Google Shape;586;p76"/>
          <p:cNvSpPr/>
          <p:nvPr/>
        </p:nvSpPr>
        <p:spPr>
          <a:xfrm>
            <a:off x="454963" y="2087038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</a:t>
            </a:r>
            <a:endParaRPr/>
          </a:p>
        </p:txBody>
      </p:sp>
      <p:cxnSp>
        <p:nvCxnSpPr>
          <p:cNvPr id="587" name="Google Shape;587;p76"/>
          <p:cNvCxnSpPr>
            <a:stCxn id="588" idx="2"/>
            <a:endCxn id="584" idx="0"/>
          </p:cNvCxnSpPr>
          <p:nvPr/>
        </p:nvCxnSpPr>
        <p:spPr>
          <a:xfrm>
            <a:off x="4264917" y="2659750"/>
            <a:ext cx="0" cy="116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76"/>
          <p:cNvSpPr/>
          <p:nvPr/>
        </p:nvSpPr>
        <p:spPr>
          <a:xfrm>
            <a:off x="3594567" y="2087050"/>
            <a:ext cx="1340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 Server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</a:t>
            </a:r>
            <a:endParaRPr/>
          </a:p>
        </p:txBody>
      </p:sp>
      <p:pic>
        <p:nvPicPr>
          <p:cNvPr id="589" name="Google Shape;58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500" y="3903450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6"/>
          <p:cNvSpPr txBox="1"/>
          <p:nvPr/>
        </p:nvSpPr>
        <p:spPr>
          <a:xfrm>
            <a:off x="4264922" y="3008725"/>
            <a:ext cx="15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生成 Prompt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結合 LangChain</a:t>
            </a:r>
            <a:endParaRPr/>
          </a:p>
        </p:txBody>
      </p:sp>
      <p:sp>
        <p:nvSpPr>
          <p:cNvPr id="597" name="Google Shape;597;p77"/>
          <p:cNvSpPr/>
          <p:nvPr/>
        </p:nvSpPr>
        <p:spPr>
          <a:xfrm>
            <a:off x="709717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pic>
        <p:nvPicPr>
          <p:cNvPr id="598" name="Google Shape;5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74" y="2150025"/>
            <a:ext cx="420350" cy="4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7"/>
          <p:cNvSpPr/>
          <p:nvPr/>
        </p:nvSpPr>
        <p:spPr>
          <a:xfrm>
            <a:off x="3627575" y="3827275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API</a:t>
            </a:r>
            <a:endParaRPr/>
          </a:p>
        </p:txBody>
      </p:sp>
      <p:sp>
        <p:nvSpPr>
          <p:cNvPr id="600" name="Google Shape;600;p77"/>
          <p:cNvSpPr/>
          <p:nvPr/>
        </p:nvSpPr>
        <p:spPr>
          <a:xfrm>
            <a:off x="454975" y="3827275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601" name="Google Shape;601;p77"/>
          <p:cNvSpPr/>
          <p:nvPr/>
        </p:nvSpPr>
        <p:spPr>
          <a:xfrm>
            <a:off x="454963" y="2087038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</a:t>
            </a:r>
            <a:endParaRPr/>
          </a:p>
        </p:txBody>
      </p:sp>
      <p:cxnSp>
        <p:nvCxnSpPr>
          <p:cNvPr id="602" name="Google Shape;602;p77"/>
          <p:cNvCxnSpPr>
            <a:stCxn id="603" idx="2"/>
            <a:endCxn id="599" idx="0"/>
          </p:cNvCxnSpPr>
          <p:nvPr/>
        </p:nvCxnSpPr>
        <p:spPr>
          <a:xfrm>
            <a:off x="4264917" y="2659750"/>
            <a:ext cx="0" cy="116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03" name="Google Shape;603;p77"/>
          <p:cNvSpPr/>
          <p:nvPr/>
        </p:nvSpPr>
        <p:spPr>
          <a:xfrm>
            <a:off x="3594567" y="2087050"/>
            <a:ext cx="1340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 Server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</a:t>
            </a:r>
            <a:endParaRPr/>
          </a:p>
        </p:txBody>
      </p:sp>
      <p:pic>
        <p:nvPicPr>
          <p:cNvPr id="604" name="Google Shape;60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500" y="3903450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7"/>
          <p:cNvSpPr txBox="1"/>
          <p:nvPr/>
        </p:nvSpPr>
        <p:spPr>
          <a:xfrm>
            <a:off x="4264924" y="3008725"/>
            <a:ext cx="8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回覆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結合 LangChain</a:t>
            </a:r>
            <a:endParaRPr/>
          </a:p>
        </p:txBody>
      </p:sp>
      <p:sp>
        <p:nvSpPr>
          <p:cNvPr id="612" name="Google Shape;612;p78"/>
          <p:cNvSpPr/>
          <p:nvPr/>
        </p:nvSpPr>
        <p:spPr>
          <a:xfrm>
            <a:off x="709717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sp>
        <p:nvSpPr>
          <p:cNvPr id="613" name="Google Shape;613;p78"/>
          <p:cNvSpPr/>
          <p:nvPr/>
        </p:nvSpPr>
        <p:spPr>
          <a:xfrm>
            <a:off x="3627575" y="3827275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API</a:t>
            </a:r>
            <a:endParaRPr/>
          </a:p>
        </p:txBody>
      </p:sp>
      <p:sp>
        <p:nvSpPr>
          <p:cNvPr id="614" name="Google Shape;614;p78"/>
          <p:cNvSpPr/>
          <p:nvPr/>
        </p:nvSpPr>
        <p:spPr>
          <a:xfrm>
            <a:off x="454975" y="3827275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615" name="Google Shape;615;p78"/>
          <p:cNvSpPr/>
          <p:nvPr/>
        </p:nvSpPr>
        <p:spPr>
          <a:xfrm>
            <a:off x="454963" y="2087038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</a:t>
            </a:r>
            <a:endParaRPr/>
          </a:p>
        </p:txBody>
      </p:sp>
      <p:cxnSp>
        <p:nvCxnSpPr>
          <p:cNvPr id="616" name="Google Shape;616;p78"/>
          <p:cNvCxnSpPr>
            <a:stCxn id="612" idx="1"/>
            <a:endCxn id="617" idx="3"/>
          </p:cNvCxnSpPr>
          <p:nvPr/>
        </p:nvCxnSpPr>
        <p:spPr>
          <a:xfrm rot="10800000">
            <a:off x="4935372" y="2373400"/>
            <a:ext cx="216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17" name="Google Shape;617;p78"/>
          <p:cNvSpPr/>
          <p:nvPr/>
        </p:nvSpPr>
        <p:spPr>
          <a:xfrm>
            <a:off x="3594567" y="2087050"/>
            <a:ext cx="1340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 Server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</a:t>
            </a:r>
            <a:endParaRPr/>
          </a:p>
        </p:txBody>
      </p:sp>
      <p:pic>
        <p:nvPicPr>
          <p:cNvPr id="618" name="Google Shape;6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500" y="3903450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8"/>
          <p:cNvSpPr txBox="1"/>
          <p:nvPr/>
        </p:nvSpPr>
        <p:spPr>
          <a:xfrm>
            <a:off x="5042950" y="1973200"/>
            <a:ext cx="18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有需要使用工具時</a:t>
            </a:r>
            <a:endParaRPr/>
          </a:p>
        </p:txBody>
      </p:sp>
      <p:pic>
        <p:nvPicPr>
          <p:cNvPr id="621" name="Google Shape;621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174" y="2150025"/>
            <a:ext cx="420350" cy="4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結合 LangChain</a:t>
            </a:r>
            <a:endParaRPr/>
          </a:p>
        </p:txBody>
      </p:sp>
      <p:sp>
        <p:nvSpPr>
          <p:cNvPr id="627" name="Google Shape;627;p79"/>
          <p:cNvSpPr/>
          <p:nvPr/>
        </p:nvSpPr>
        <p:spPr>
          <a:xfrm>
            <a:off x="7097172" y="2087050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Wolfram</a:t>
            </a:r>
            <a:endParaRPr/>
          </a:p>
        </p:txBody>
      </p:sp>
      <p:sp>
        <p:nvSpPr>
          <p:cNvPr id="628" name="Google Shape;628;p79"/>
          <p:cNvSpPr/>
          <p:nvPr/>
        </p:nvSpPr>
        <p:spPr>
          <a:xfrm>
            <a:off x="3627575" y="3827275"/>
            <a:ext cx="1274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API</a:t>
            </a:r>
            <a:endParaRPr/>
          </a:p>
        </p:txBody>
      </p:sp>
      <p:sp>
        <p:nvSpPr>
          <p:cNvPr id="629" name="Google Shape;629;p79"/>
          <p:cNvSpPr/>
          <p:nvPr/>
        </p:nvSpPr>
        <p:spPr>
          <a:xfrm>
            <a:off x="454975" y="3827275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用戶</a:t>
            </a:r>
            <a:endParaRPr/>
          </a:p>
        </p:txBody>
      </p:sp>
      <p:sp>
        <p:nvSpPr>
          <p:cNvPr id="630" name="Google Shape;630;p79"/>
          <p:cNvSpPr/>
          <p:nvPr/>
        </p:nvSpPr>
        <p:spPr>
          <a:xfrm>
            <a:off x="454963" y="2087038"/>
            <a:ext cx="977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</a:t>
            </a:r>
            <a:endParaRPr/>
          </a:p>
        </p:txBody>
      </p:sp>
      <p:cxnSp>
        <p:nvCxnSpPr>
          <p:cNvPr id="631" name="Google Shape;631;p79"/>
          <p:cNvCxnSpPr>
            <a:stCxn id="630" idx="3"/>
            <a:endCxn id="632" idx="1"/>
          </p:cNvCxnSpPr>
          <p:nvPr/>
        </p:nvCxnSpPr>
        <p:spPr>
          <a:xfrm>
            <a:off x="1432663" y="2373388"/>
            <a:ext cx="216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32" name="Google Shape;632;p79"/>
          <p:cNvSpPr/>
          <p:nvPr/>
        </p:nvSpPr>
        <p:spPr>
          <a:xfrm>
            <a:off x="3594567" y="2087050"/>
            <a:ext cx="13407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 Server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</a:t>
            </a:r>
            <a:endParaRPr/>
          </a:p>
        </p:txBody>
      </p:sp>
      <p:pic>
        <p:nvPicPr>
          <p:cNvPr id="633" name="Google Shape;6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00" y="2163225"/>
            <a:ext cx="420350" cy="4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500" y="3903450"/>
            <a:ext cx="420350" cy="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9"/>
          <p:cNvSpPr txBox="1"/>
          <p:nvPr/>
        </p:nvSpPr>
        <p:spPr>
          <a:xfrm>
            <a:off x="2050975" y="1957750"/>
            <a:ext cx="120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call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回覆訊息</a:t>
            </a:r>
            <a:endParaRPr/>
          </a:p>
        </p:txBody>
      </p:sp>
      <p:pic>
        <p:nvPicPr>
          <p:cNvPr id="636" name="Google Shape;63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174" y="2150025"/>
            <a:ext cx="420350" cy="4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Google Shape;637;p79"/>
          <p:cNvCxnSpPr/>
          <p:nvPr/>
        </p:nvCxnSpPr>
        <p:spPr>
          <a:xfrm rot="10800000">
            <a:off x="943825" y="2659675"/>
            <a:ext cx="0" cy="116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38" name="Google Shape;638;p79"/>
          <p:cNvSpPr txBox="1"/>
          <p:nvPr/>
        </p:nvSpPr>
        <p:spPr>
          <a:xfrm>
            <a:off x="943825" y="2979725"/>
            <a:ext cx="14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回覆訊息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Evan Lin 的</a:t>
            </a:r>
            <a:r>
              <a:rPr lang="zh-TW"/>
              <a:t>股價小幫手</a:t>
            </a:r>
            <a:endParaRPr/>
          </a:p>
        </p:txBody>
      </p:sp>
      <p:sp>
        <p:nvSpPr>
          <p:cNvPr id="644" name="Google Shape;64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https://engineering.linecorp.com/zh-hant/blog/langchain-llm-linebot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 Fast API 網頁框架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 LangChain 語言模型框架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使用最新的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OpenAI Function Calling</a:t>
            </a:r>
            <a:r>
              <a:rPr lang="zh-TW"/>
              <a:t> 實作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不需要自己再設計工具相關的 Prompt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Evan Lin 的股價小幫手</a:t>
            </a:r>
            <a:endParaRPr/>
          </a:p>
        </p:txBody>
      </p:sp>
      <p:sp>
        <p:nvSpPr>
          <p:cNvPr id="650" name="Google Shape;65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https://engineering.linecorp.com/zh-hant/blog/langchain-llm-linebot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 Fast API 網頁框架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 LangChain 語言模型框架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使用最新的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OpenAI Function Calling</a:t>
            </a:r>
            <a:r>
              <a:rPr lang="zh-TW"/>
              <a:t> 實作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不需要自己再設計工具相關的 Prompt</a:t>
            </a:r>
            <a:endParaRPr/>
          </a:p>
        </p:txBody>
      </p:sp>
      <p:pic>
        <p:nvPicPr>
          <p:cNvPr id="651" name="Google Shape;651;p81"/>
          <p:cNvPicPr preferRelativeResize="0"/>
          <p:nvPr/>
        </p:nvPicPr>
        <p:blipFill rotWithShape="1">
          <a:blip r:embed="rId5">
            <a:alphaModFix/>
          </a:blip>
          <a:srcRect b="46132" l="0" r="0" t="0"/>
          <a:stretch/>
        </p:blipFill>
        <p:spPr>
          <a:xfrm>
            <a:off x="4732381" y="0"/>
            <a:ext cx="44116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265500" y="1842000"/>
            <a:ext cx="4045200" cy="1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3180"/>
              <a:t>認識 ChatGPT Plugin</a:t>
            </a:r>
            <a:endParaRPr sz="318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2"/>
          <p:cNvSpPr txBox="1"/>
          <p:nvPr/>
        </p:nvSpPr>
        <p:spPr>
          <a:xfrm>
            <a:off x="311700" y="1017725"/>
            <a:ext cx="8520600" cy="2185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 3-13 行 License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15-43 行 載入模組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45-53 行 載入環境變數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55-59 行 App Server Setup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61-68 行 LangChain Setup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71-97 行 Webhook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7" name="Google Shape;657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 - main.py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663" name="Google Shape;663;p83"/>
          <p:cNvSpPr txBox="1"/>
          <p:nvPr/>
        </p:nvSpPr>
        <p:spPr>
          <a:xfrm>
            <a:off x="311700" y="1017725"/>
            <a:ext cx="8520600" cy="3386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45-53 行 載入環境變數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get channel_secret and channel_access_token from your environment variable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channel_secret = os.getenv(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'ChannelSecret'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channel_access_token = os.getenv(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'ChannelAccessToken'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channel_secret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print(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'Specify LINE_CHANNEL_SECRET as environment variable.'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sys.exit(</a:t>
            </a:r>
            <a:r>
              <a:rPr b="1" lang="zh-TW" sz="13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channel_access_token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print(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'Specify LINE_CHANNEL_ACCESS_TOKEN as environment variable.'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sys.exit(</a:t>
            </a:r>
            <a:r>
              <a:rPr b="1" lang="zh-TW" sz="13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669" name="Google Shape;669;p84"/>
          <p:cNvSpPr txBox="1"/>
          <p:nvPr/>
        </p:nvSpPr>
        <p:spPr>
          <a:xfrm>
            <a:off x="311700" y="1017725"/>
            <a:ext cx="8520600" cy="2185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55-59 行 App Server Setup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 = FastAPI()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App Server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session = aiohttp.ClientSession()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async_http_client = AiohttpAsyncHttpClient(session)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line_bot_api = AsyncLineBotApi(channel_access_token, async_http_client)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LINE SDK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parser = WebhookParser(channel_secret)                                 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LINE SDK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675" name="Google Shape;675;p85"/>
          <p:cNvSpPr txBox="1"/>
          <p:nvPr/>
        </p:nvSpPr>
        <p:spPr>
          <a:xfrm>
            <a:off x="311700" y="1017725"/>
            <a:ext cx="8520600" cy="2786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61-68 行 LangChain Setup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 = ChatOpenAI(model=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"gpt-3.5-turbo-0613"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選擇語言模型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tools = [StockPriceTool(), StockPercentageChangeTool(),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可以使用的工具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StockGetBestPerformingTool()]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open_ai_agent = initialize_agent(tools,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model,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agent=AgentType.OPENAI_FUNCTIONS,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選擇 Agent Type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verbose=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6"/>
          <p:cNvSpPr txBox="1"/>
          <p:nvPr/>
        </p:nvSpPr>
        <p:spPr>
          <a:xfrm>
            <a:off x="311700" y="1017725"/>
            <a:ext cx="8520600" cy="3386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71-97 行 Webhook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@app.post(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"/callback"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handle_callback(request: Request):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取得 events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# 對每個 event 篩選出文字訊息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# 交給 LangChain Agent 生成回覆訊息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# 回覆訊息給 LINE 用戶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1" name="Google Shape;68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687" name="Google Shape;687;p87"/>
          <p:cNvSpPr txBox="1"/>
          <p:nvPr/>
        </p:nvSpPr>
        <p:spPr>
          <a:xfrm>
            <a:off x="311700" y="1017725"/>
            <a:ext cx="8520600" cy="3386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71-97 行 Webhook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@app.post(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"/callback"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handle_callback(request: Request):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取得 events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body =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request.body()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body = body.decode()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try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events = parser.parse(body, signature)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except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InvalidSignatureError: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raise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HTTPException(status_code=</a:t>
            </a:r>
            <a:r>
              <a:rPr b="1" lang="zh-TW" sz="13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detail=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"Invalid signature"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8"/>
          <p:cNvSpPr txBox="1"/>
          <p:nvPr/>
        </p:nvSpPr>
        <p:spPr>
          <a:xfrm>
            <a:off x="311700" y="1017725"/>
            <a:ext cx="8520600" cy="3386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71-97 行 Webhook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@app.post(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"/callback"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handle_callback(request: Request):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取得 events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# 對每個 event 篩選出文字訊息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for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event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events: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if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isinstance(event, MessageEvent):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continue</a:t>
            </a:r>
            <a:endParaRPr b="1" sz="13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if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isinstance(event.message, TextMessage):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continue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3" name="Google Shape;69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9"/>
          <p:cNvSpPr txBox="1"/>
          <p:nvPr/>
        </p:nvSpPr>
        <p:spPr>
          <a:xfrm>
            <a:off x="311700" y="1017725"/>
            <a:ext cx="8520600" cy="3086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71-97 行 Webhook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@app.post(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"/callback"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handle_callback(request: Request):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取得 events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# 對每個 event 篩選出文字訊息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event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events: ...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# 交給 LangChain Agent 生成回覆訊息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tool_result = open_ai_agent.run(event.message.text)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9" name="Google Shape;69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0"/>
          <p:cNvSpPr txBox="1"/>
          <p:nvPr/>
        </p:nvSpPr>
        <p:spPr>
          <a:xfrm>
            <a:off x="311700" y="1017725"/>
            <a:ext cx="8520600" cy="3986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71-97 行 Webhook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@app.post(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"/callback"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handle_callback(request: Request):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取得 events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# 對每個 event 篩選出文字訊息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event 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events: ...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# 交給 LangChain Agent 生成回覆訊息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# 回覆訊息給 LINE 用戶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await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line_bot_api.reply_message(event.reply_token,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TextSendMessage(text=tool_result))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'OK'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5" name="Google Shape;70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我的 Fork</a:t>
            </a:r>
            <a:endParaRPr/>
          </a:p>
        </p:txBody>
      </p:sp>
      <p:sp>
        <p:nvSpPr>
          <p:cNvPr id="711" name="Google Shape;711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改為使用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STRUCTURED_CHAT Agent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新增執行 Bash 的工具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Plugin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讓 ChatGPT 可以串接其他服務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可能是新一代的 app store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一個簡單的說明檔 ，再加上一組 API 和 OpenAPI 格式的 API 說明文件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我的 Fork</a:t>
            </a:r>
            <a:endParaRPr/>
          </a:p>
        </p:txBody>
      </p:sp>
      <p:sp>
        <p:nvSpPr>
          <p:cNvPr id="717" name="Google Shape;717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改為使用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STRUCTURED_CHAT Agent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新增執行 Bash 的工具</a:t>
            </a:r>
            <a:endParaRPr/>
          </a:p>
        </p:txBody>
      </p:sp>
      <p:sp>
        <p:nvSpPr>
          <p:cNvPr id="718" name="Google Shape;718;p92"/>
          <p:cNvSpPr txBox="1"/>
          <p:nvPr/>
        </p:nvSpPr>
        <p:spPr>
          <a:xfrm>
            <a:off x="311700" y="2136725"/>
            <a:ext cx="6614400" cy="2185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open_ai_agent = initialize_agent(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tools,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model,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agent=AgentType.STRUCTURED_CHAT_ZERO_SHOT_REACT_DESCRIPTION,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#agent=AgentType.OPENAI_FUNCTIONS,</a:t>
            </a:r>
            <a:endParaRPr b="1" sz="13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verbose=</a:t>
            </a:r>
            <a:r>
              <a:rPr b="1" lang="zh-TW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1" sz="13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我的 Fork</a:t>
            </a:r>
            <a:endParaRPr/>
          </a:p>
        </p:txBody>
      </p:sp>
      <p:sp>
        <p:nvSpPr>
          <p:cNvPr id="724" name="Google Shape;724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改為使用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STRUCTURED_CHAT Agent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新增執行 Bash 的工具</a:t>
            </a:r>
            <a:endParaRPr/>
          </a:p>
        </p:txBody>
      </p:sp>
      <p:pic>
        <p:nvPicPr>
          <p:cNvPr id="725" name="Google Shape;72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390" y="0"/>
            <a:ext cx="48946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感謝聆聽</a:t>
            </a:r>
            <a:endParaRPr/>
          </a:p>
        </p:txBody>
      </p:sp>
      <p:sp>
        <p:nvSpPr>
          <p:cNvPr id="731" name="Google Shape;731;p9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試用 </a:t>
            </a:r>
            <a:r>
              <a:rPr lang="zh-TW"/>
              <a:t>ChatGPT Plugin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目前要付錢才能用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